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5935666-F42E-48D2-AA0B-D773E1CCFE1C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65FEFCC-EB49-48A5-BC00-A94C2B88E7E1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7239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5666-F42E-48D2-AA0B-D773E1CCFE1C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EFCC-EB49-48A5-BC00-A94C2B88E7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115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5666-F42E-48D2-AA0B-D773E1CCFE1C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EFCC-EB49-48A5-BC00-A94C2B88E7E1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134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5666-F42E-48D2-AA0B-D773E1CCFE1C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EFCC-EB49-48A5-BC00-A94C2B88E7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400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5666-F42E-48D2-AA0B-D773E1CCFE1C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EFCC-EB49-48A5-BC00-A94C2B88E7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912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5666-F42E-48D2-AA0B-D773E1CCFE1C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EFCC-EB49-48A5-BC00-A94C2B88E7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69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5666-F42E-48D2-AA0B-D773E1CCFE1C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EFCC-EB49-48A5-BC00-A94C2B88E7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52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5666-F42E-48D2-AA0B-D773E1CCFE1C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EFCC-EB49-48A5-BC00-A94C2B88E7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328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5666-F42E-48D2-AA0B-D773E1CCFE1C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EFCC-EB49-48A5-BC00-A94C2B88E7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672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5666-F42E-48D2-AA0B-D773E1CCFE1C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EFCC-EB49-48A5-BC00-A94C2B88E7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020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5666-F42E-48D2-AA0B-D773E1CCFE1C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FEFCC-EB49-48A5-BC00-A94C2B88E7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847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85935666-F42E-48D2-AA0B-D773E1CCFE1C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65FEFCC-EB49-48A5-BC00-A94C2B88E7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92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hy.wikipedia.org/wiki/%D4%B1%D5%B4%D5%A5%D6%80%D5%AB%D5%AF%D5%A1" TargetMode="External"/><Relationship Id="rId3" Type="http://schemas.openxmlformats.org/officeDocument/2006/relationships/hyperlink" Target="https://hy.wikipedia.org/w/index.php?title=%D5%84.%D5%A9.%D5%A1._4000&amp;action=edit&amp;redlink=1" TargetMode="External"/><Relationship Id="rId7" Type="http://schemas.openxmlformats.org/officeDocument/2006/relationships/hyperlink" Target="https://hy.wikipedia.org/wiki/2008" TargetMode="External"/><Relationship Id="rId12" Type="http://schemas.openxmlformats.org/officeDocument/2006/relationships/hyperlink" Target="https://hy.wikipedia.org/wiki/%D4%B1%D5%BE%D5%BD%D5%BF%D6%80%D5%A1%D5%AC%D5%AB%D5%A1" TargetMode="External"/><Relationship Id="rId2" Type="http://schemas.openxmlformats.org/officeDocument/2006/relationships/hyperlink" Target="https://hy.wikipedia.org/wiki/%D4%BF%D5%A5%D5%B6%D5%A4%D5%A1%D5%B6%D5%AB%D5%B6%D5%A5%D6%8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y.wikipedia.org/wiki/%D5%80%D5%A1%D5%B5%D5%AF%D5%A1%D5%AF%D5%A1%D5%B6_%D5%AC%D5%A5%D5%BC%D5%B6%D5%A1%D5%B7%D5%AD%D5%A1%D6%80%D5%B0" TargetMode="External"/><Relationship Id="rId11" Type="http://schemas.openxmlformats.org/officeDocument/2006/relationships/hyperlink" Target="https://hy.wikipedia.org/wiki/%D4%B1%D6%86%D6%80%D5%AB%D5%AF%D5%A1" TargetMode="External"/><Relationship Id="rId5" Type="http://schemas.openxmlformats.org/officeDocument/2006/relationships/hyperlink" Target="https://hy.wikipedia.org/wiki/%D5%84%D5%A1%D6%80%D5%A4" TargetMode="External"/><Relationship Id="rId10" Type="http://schemas.openxmlformats.org/officeDocument/2006/relationships/hyperlink" Target="https://hy.wikipedia.org/wiki/%D4%B5%D5%BE%D6%80%D5%B8%D5%BA%D5%A1" TargetMode="External"/><Relationship Id="rId4" Type="http://schemas.openxmlformats.org/officeDocument/2006/relationships/hyperlink" Target="https://hy.wikipedia.org/w/index.php?title=%D5%84.%D5%A9.%D5%A1._3000&amp;action=edit&amp;redlink=1" TargetMode="External"/><Relationship Id="rId9" Type="http://schemas.openxmlformats.org/officeDocument/2006/relationships/hyperlink" Target="https://hy.wikipedia.org/wiki/%D4%B1%D5%BD%D5%AB%D5%A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A1A21-5640-105F-CD44-ED85DFDE39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y-AM" dirty="0"/>
              <a:t>Ձիեր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4B9D6D-EB74-A83A-A05A-CF37B11667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y-AM" dirty="0"/>
              <a:t>Արեգ տոնոյան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1052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A9DE5-F585-DA3B-DB74-9EAD421C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Փաստեր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16D76-F200-76EB-65FE-0063AFF83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y-AM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Ձի</a:t>
            </a:r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ընտելացված </a:t>
            </a:r>
            <a:r>
              <a:rPr lang="hy-AM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2" tooltip="Կենդանիներ"/>
              </a:rPr>
              <a:t>կենդանի</a:t>
            </a:r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և բառացությամբ Պրժևալսկու ձիու, վայրի ձիու միակ պահպանված ենթատեսակը։ Ձիերի ընտալացումը մարդու կողմից սկսվել է մոտավորապես </a:t>
            </a:r>
            <a:r>
              <a:rPr lang="hy-AM" b="0" i="0" u="none" strike="noStrike" dirty="0">
                <a:solidFill>
                  <a:srgbClr val="DD3333"/>
                </a:solidFill>
                <a:effectLst/>
                <a:latin typeface="Arial" panose="020B0604020202020204" pitchFamily="34" charset="0"/>
                <a:hlinkClick r:id="rId3" tooltip="Մ.թ.ա. 4000 (դեռ գրված չէ)"/>
              </a:rPr>
              <a:t>մ. թ. ա. 4000</a:t>
            </a:r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թվականին, իսկ արդեն </a:t>
            </a:r>
            <a:r>
              <a:rPr lang="hy-AM" b="0" i="0" u="none" strike="noStrike" dirty="0">
                <a:solidFill>
                  <a:srgbClr val="DD3333"/>
                </a:solidFill>
                <a:effectLst/>
                <a:latin typeface="Arial" panose="020B0604020202020204" pitchFamily="34" charset="0"/>
                <a:hlinkClick r:id="rId4" tooltip="Մ.թ.ա. 3000 (դեռ գրված չէ)"/>
              </a:rPr>
              <a:t>մ. թ. ա. 3000</a:t>
            </a:r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թվականին ձին </a:t>
            </a:r>
            <a:r>
              <a:rPr lang="hy-AM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5" tooltip="Մարդ"/>
              </a:rPr>
              <a:t>մարդու</a:t>
            </a:r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օգնությամբ տարածվեց աշխարհով մեկ։</a:t>
            </a:r>
          </a:p>
          <a:p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Ներկայումս գոյություն ունեն ձիերի բազմաթիվ ցեղատեսակներ, որոնք հարմարված են այս կամ այն աշխատանքի համար։ Ձիաբուծության հնագույն կենտրոններից է նաև </a:t>
            </a:r>
            <a:r>
              <a:rPr lang="hy-AM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6" tooltip="Հայկական լեռնաշխարհ"/>
              </a:rPr>
              <a:t>Հայկական լեռնաշխարհը</a:t>
            </a:r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։ </a:t>
            </a:r>
            <a:r>
              <a:rPr lang="hy-AM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7" tooltip="2008"/>
              </a:rPr>
              <a:t>2008</a:t>
            </a:r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թ-ի տվյալներով աշխարհում կա մոտ 59 միլիոն ձի, որոնցից 33,500,000 առանձնյակը </a:t>
            </a:r>
            <a:r>
              <a:rPr lang="hy-AM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8" tooltip="Ամերիկա"/>
              </a:rPr>
              <a:t>Ամերիկայում</a:t>
            </a:r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13,800,000՝ </a:t>
            </a:r>
            <a:r>
              <a:rPr lang="hy-AM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9" tooltip="Ասիա"/>
              </a:rPr>
              <a:t>Ասիայում</a:t>
            </a:r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6,300,000՝ </a:t>
            </a:r>
            <a:r>
              <a:rPr lang="hy-AM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10" tooltip="Եվրոպա"/>
              </a:rPr>
              <a:t>Եվրոպայում</a:t>
            </a:r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և մնացածը </a:t>
            </a:r>
            <a:r>
              <a:rPr lang="hy-AM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11" tooltip="Աֆրիկա"/>
              </a:rPr>
              <a:t>Աֆրիկայում</a:t>
            </a:r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ու </a:t>
            </a:r>
            <a:r>
              <a:rPr lang="hy-AM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12" tooltip="Ավստրալիա"/>
              </a:rPr>
              <a:t>Ավստրալիայում</a:t>
            </a:r>
            <a:r>
              <a:rPr lang="hy-AM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։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0410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D03E7-F2AF-FF40-FCBF-BE4CFC401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Նկարներ</a:t>
            </a:r>
            <a:endParaRPr lang="en-GB" dirty="0"/>
          </a:p>
        </p:txBody>
      </p:sp>
      <p:pic>
        <p:nvPicPr>
          <p:cNvPr id="1026" name="Picture 2" descr="Մի ձիու համար մի քանի տեր է հայտնվել. Կարբիում գտնված ձիերը տերերը գտնվել են">
            <a:extLst>
              <a:ext uri="{FF2B5EF4-FFF2-40B4-BE49-F238E27FC236}">
                <a16:creationId xmlns:a16="http://schemas.microsoft.com/office/drawing/2014/main" id="{2DF360A8-20F5-B255-F9CA-3CF0FDEC39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2466975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Արարատի մարզում ձիեր են գողացել ու մորթել - armlife.am">
            <a:extLst>
              <a:ext uri="{FF2B5EF4-FFF2-40B4-BE49-F238E27FC236}">
                <a16:creationId xmlns:a16="http://schemas.microsoft.com/office/drawing/2014/main" id="{1D067FAC-566F-03C2-9C84-43B1DDEFE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704" y="3429000"/>
            <a:ext cx="2676525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Ձիեր | Gayane Gayane">
            <a:extLst>
              <a:ext uri="{FF2B5EF4-FFF2-40B4-BE49-F238E27FC236}">
                <a16:creationId xmlns:a16="http://schemas.microsoft.com/office/drawing/2014/main" id="{6A000529-D1DC-13D7-B590-00EE11650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40" y="3320284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Երազում ձի տեսնելու տարբեր մեկնաբանություններ Իբն Սիրինի կողմից - Երազների  մեկնաբանություն առցանց">
            <a:extLst>
              <a:ext uri="{FF2B5EF4-FFF2-40B4-BE49-F238E27FC236}">
                <a16:creationId xmlns:a16="http://schemas.microsoft.com/office/drawing/2014/main" id="{8AFF380C-CFAE-E1AE-5A36-BEF1E3289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975" y="470877"/>
            <a:ext cx="2705100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ձիեր – Նազելի Տեր-Պետրոսյան">
            <a:extLst>
              <a:ext uri="{FF2B5EF4-FFF2-40B4-BE49-F238E27FC236}">
                <a16:creationId xmlns:a16="http://schemas.microsoft.com/office/drawing/2014/main" id="{AB3C44E1-5AF2-DBA2-76A6-132FD9825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213951"/>
            <a:ext cx="2676525" cy="1279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Գլխավոր լուրերի կիզակետում - kizaket.am">
            <a:extLst>
              <a:ext uri="{FF2B5EF4-FFF2-40B4-BE49-F238E27FC236}">
                <a16:creationId xmlns:a16="http://schemas.microsoft.com/office/drawing/2014/main" id="{3F5DFBD4-987A-769C-61F7-807358116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687" y="3371849"/>
            <a:ext cx="251460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Ձիերի իմաստը և մեկնաբանությունը երազներում - մութ երազներ">
            <a:extLst>
              <a:ext uri="{FF2B5EF4-FFF2-40B4-BE49-F238E27FC236}">
                <a16:creationId xmlns:a16="http://schemas.microsoft.com/office/drawing/2014/main" id="{66B37436-D1F2-46FE-A28F-3898612F6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632508"/>
            <a:ext cx="2705100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333351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31</TotalTime>
  <Words>105</Words>
  <Application>Microsoft Office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Corbel</vt:lpstr>
      <vt:lpstr>Basis</vt:lpstr>
      <vt:lpstr>Ձիեր</vt:lpstr>
      <vt:lpstr>Փաստեր</vt:lpstr>
      <vt:lpstr>Նկարներ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Ձիեր</dc:title>
  <dc:creator>Lilit Gevorgyan</dc:creator>
  <cp:lastModifiedBy>Lilit Gevorgyan</cp:lastModifiedBy>
  <cp:revision>1</cp:revision>
  <dcterms:created xsi:type="dcterms:W3CDTF">2023-05-03T07:19:27Z</dcterms:created>
  <dcterms:modified xsi:type="dcterms:W3CDTF">2023-05-03T14:04:22Z</dcterms:modified>
</cp:coreProperties>
</file>