
<file path=[Content_Types].xml><?xml version="1.0" encoding="utf-8"?>
<Types xmlns="http://schemas.openxmlformats.org/package/2006/content-types">
  <Default Extension="jfif" ContentType="image/jpeg"/>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1" d="100"/>
          <a:sy n="61" d="100"/>
        </p:scale>
        <p:origin x="99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74423" y="802298"/>
            <a:ext cx="8637073" cy="2920713"/>
          </a:xfrm>
        </p:spPr>
        <p:txBody>
          <a:bodyPr bIns="0" anchor="b">
            <a:normAutofit/>
          </a:bodyPr>
          <a:lstStyle>
            <a:lvl1pPr algn="ctr">
              <a:defRPr sz="6600"/>
            </a:lvl1pPr>
          </a:lstStyle>
          <a:p>
            <a:r>
              <a:rPr lang="en-US"/>
              <a:t>Click to edit Master title style</a:t>
            </a:r>
            <a:endParaRPr lang="en-US" dirty="0"/>
          </a:p>
        </p:txBody>
      </p:sp>
      <p:sp>
        <p:nvSpPr>
          <p:cNvPr id="3" name="Subtitle 2"/>
          <p:cNvSpPr>
            <a:spLocks noGrp="1"/>
          </p:cNvSpPr>
          <p:nvPr>
            <p:ph type="subTitle" idx="1"/>
          </p:nvPr>
        </p:nvSpPr>
        <p:spPr>
          <a:xfrm>
            <a:off x="1774424" y="3724074"/>
            <a:ext cx="8637072" cy="977621"/>
          </a:xfrm>
        </p:spPr>
        <p:txBody>
          <a:bodyPr tIns="91440" bIns="91440">
            <a:normAutofit/>
          </a:bodyPr>
          <a:lstStyle>
            <a:lvl1pPr marL="0" indent="0" algn="ctr">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12FC12C-CF43-4DBD-9AB7-2833FF9C053C}" type="datetimeFigureOut">
              <a:rPr lang="en-GB" smtClean="0"/>
              <a:t>18/01/2023</a:t>
            </a:fld>
            <a:endParaRPr lang="en-GB"/>
          </a:p>
        </p:txBody>
      </p:sp>
      <p:sp>
        <p:nvSpPr>
          <p:cNvPr id="5" name="Footer Placeholder 4"/>
          <p:cNvSpPr>
            <a:spLocks noGrp="1"/>
          </p:cNvSpPr>
          <p:nvPr>
            <p:ph type="ftr" sz="quarter" idx="11"/>
          </p:nvPr>
        </p:nvSpPr>
        <p:spPr>
          <a:xfrm>
            <a:off x="1451579" y="329307"/>
            <a:ext cx="5626774" cy="309201"/>
          </a:xfrm>
        </p:spPr>
        <p:txBody>
          <a:bodyPr/>
          <a:lstStyle/>
          <a:p>
            <a:endParaRPr lang="en-GB"/>
          </a:p>
        </p:txBody>
      </p:sp>
      <p:sp>
        <p:nvSpPr>
          <p:cNvPr id="6" name="Slide Number Placeholder 5"/>
          <p:cNvSpPr>
            <a:spLocks noGrp="1"/>
          </p:cNvSpPr>
          <p:nvPr>
            <p:ph type="sldNum" sz="quarter" idx="12"/>
          </p:nvPr>
        </p:nvSpPr>
        <p:spPr>
          <a:xfrm>
            <a:off x="476834" y="798973"/>
            <a:ext cx="811019" cy="503578"/>
          </a:xfrm>
        </p:spPr>
        <p:txBody>
          <a:bodyPr/>
          <a:lstStyle/>
          <a:p>
            <a:fld id="{4228115D-CB73-4297-94DA-EC188C143D68}" type="slidenum">
              <a:rPr lang="en-GB" smtClean="0"/>
              <a:t>‹#›</a:t>
            </a:fld>
            <a:endParaRPr lang="en-GB"/>
          </a:p>
        </p:txBody>
      </p:sp>
    </p:spTree>
    <p:extLst>
      <p:ext uri="{BB962C8B-B14F-4D97-AF65-F5344CB8AC3E}">
        <p14:creationId xmlns:p14="http://schemas.microsoft.com/office/powerpoint/2010/main" val="19612862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12FC12C-CF43-4DBD-9AB7-2833FF9C053C}" type="datetimeFigureOut">
              <a:rPr lang="en-GB" smtClean="0"/>
              <a:t>18/01/2023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228115D-CB73-4297-94DA-EC188C143D68}" type="slidenum">
              <a:rPr lang="en-GB" smtClean="0"/>
              <a:t>‹#›</a:t>
            </a:fld>
            <a:endParaRPr lang="en-GB"/>
          </a:p>
        </p:txBody>
      </p:sp>
    </p:spTree>
    <p:extLst>
      <p:ext uri="{BB962C8B-B14F-4D97-AF65-F5344CB8AC3E}">
        <p14:creationId xmlns:p14="http://schemas.microsoft.com/office/powerpoint/2010/main" val="8896652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74423" y="1756130"/>
            <a:ext cx="8643154" cy="1969007"/>
          </a:xfrm>
        </p:spPr>
        <p:txBody>
          <a:bodyPr anchor="b">
            <a:normAutofit/>
          </a:bodyPr>
          <a:lstStyle>
            <a:lvl1pPr algn="ctr">
              <a:defRPr sz="3600"/>
            </a:lvl1pPr>
          </a:lstStyle>
          <a:p>
            <a:r>
              <a:rPr lang="en-US"/>
              <a:t>Click to edit Master title style</a:t>
            </a:r>
            <a:endParaRPr lang="en-US" dirty="0"/>
          </a:p>
        </p:txBody>
      </p:sp>
      <p:sp>
        <p:nvSpPr>
          <p:cNvPr id="3" name="Text Placeholder 2"/>
          <p:cNvSpPr>
            <a:spLocks noGrp="1"/>
          </p:cNvSpPr>
          <p:nvPr>
            <p:ph type="body" idx="1"/>
          </p:nvPr>
        </p:nvSpPr>
        <p:spPr>
          <a:xfrm>
            <a:off x="1774423" y="3725137"/>
            <a:ext cx="8643154" cy="1093987"/>
          </a:xfrm>
        </p:spPr>
        <p:txBody>
          <a:bodyPr tIns="91440">
            <a:normAutofit/>
          </a:bodyPr>
          <a:lstStyle>
            <a:lvl1pPr marL="0" indent="0" algn="ct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12FC12C-CF43-4DBD-9AB7-2833FF9C053C}" type="datetimeFigureOut">
              <a:rPr lang="en-GB" smtClean="0"/>
              <a:t>18/01/2023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228115D-CB73-4297-94DA-EC188C143D68}" type="slidenum">
              <a:rPr lang="en-GB" smtClean="0"/>
              <a:t>‹#›</a:t>
            </a:fld>
            <a:endParaRPr lang="en-GB"/>
          </a:p>
        </p:txBody>
      </p:sp>
    </p:spTree>
    <p:extLst>
      <p:ext uri="{BB962C8B-B14F-4D97-AF65-F5344CB8AC3E}">
        <p14:creationId xmlns:p14="http://schemas.microsoft.com/office/powerpoint/2010/main" val="2996739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293577"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488654"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4140" y="2017343"/>
            <a:ext cx="4488654"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12FC12C-CF43-4DBD-9AB7-2833FF9C053C}" type="datetimeFigureOut">
              <a:rPr lang="en-GB" smtClean="0"/>
              <a:t>18/01/2023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228115D-CB73-4297-94DA-EC188C143D68}" type="slidenum">
              <a:rPr lang="en-GB" smtClean="0"/>
              <a:t>‹#›</a:t>
            </a:fld>
            <a:endParaRPr lang="en-GB"/>
          </a:p>
        </p:txBody>
      </p:sp>
    </p:spTree>
    <p:extLst>
      <p:ext uri="{BB962C8B-B14F-4D97-AF65-F5344CB8AC3E}">
        <p14:creationId xmlns:p14="http://schemas.microsoft.com/office/powerpoint/2010/main" val="2749134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295603"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488794"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488794"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56025" y="2023003"/>
            <a:ext cx="4488794"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56025" y="2821491"/>
            <a:ext cx="4488794"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12FC12C-CF43-4DBD-9AB7-2833FF9C053C}" type="datetimeFigureOut">
              <a:rPr lang="en-GB" smtClean="0"/>
              <a:t>18/01/2023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228115D-CB73-4297-94DA-EC188C143D68}" type="slidenum">
              <a:rPr lang="en-GB" smtClean="0"/>
              <a:t>‹#›</a:t>
            </a:fld>
            <a:endParaRPr lang="en-GB"/>
          </a:p>
        </p:txBody>
      </p:sp>
    </p:spTree>
    <p:extLst>
      <p:ext uri="{BB962C8B-B14F-4D97-AF65-F5344CB8AC3E}">
        <p14:creationId xmlns:p14="http://schemas.microsoft.com/office/powerpoint/2010/main" val="27849271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12FC12C-CF43-4DBD-9AB7-2833FF9C053C}" type="datetimeFigureOut">
              <a:rPr lang="en-GB" smtClean="0"/>
              <a:t>18/01/2023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228115D-CB73-4297-94DA-EC188C143D68}" type="slidenum">
              <a:rPr lang="en-GB" smtClean="0"/>
              <a:t>‹#›</a:t>
            </a:fld>
            <a:endParaRPr lang="en-GB"/>
          </a:p>
        </p:txBody>
      </p:sp>
    </p:spTree>
    <p:extLst>
      <p:ext uri="{BB962C8B-B14F-4D97-AF65-F5344CB8AC3E}">
        <p14:creationId xmlns:p14="http://schemas.microsoft.com/office/powerpoint/2010/main" val="35241532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2FC12C-CF43-4DBD-9AB7-2833FF9C053C}" type="datetimeFigureOut">
              <a:rPr lang="en-GB" smtClean="0"/>
              <a:t>18/01/2023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228115D-CB73-4297-94DA-EC188C143D68}" type="slidenum">
              <a:rPr lang="en-GB" smtClean="0"/>
              <a:t>‹#›</a:t>
            </a:fld>
            <a:endParaRPr lang="en-GB"/>
          </a:p>
        </p:txBody>
      </p:sp>
    </p:spTree>
    <p:extLst>
      <p:ext uri="{BB962C8B-B14F-4D97-AF65-F5344CB8AC3E}">
        <p14:creationId xmlns:p14="http://schemas.microsoft.com/office/powerpoint/2010/main" val="30243048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2961967" cy="2406518"/>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73032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2961967"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12FC12C-CF43-4DBD-9AB7-2833FF9C053C}" type="datetimeFigureOut">
              <a:rPr lang="en-GB" smtClean="0"/>
              <a:t>18/01/2023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228115D-CB73-4297-94DA-EC188C143D68}" type="slidenum">
              <a:rPr lang="en-GB" smtClean="0"/>
              <a:t>‹#›</a:t>
            </a:fld>
            <a:endParaRPr lang="en-GB"/>
          </a:p>
        </p:txBody>
      </p:sp>
    </p:spTree>
    <p:extLst>
      <p:ext uri="{BB962C8B-B14F-4D97-AF65-F5344CB8AC3E}">
        <p14:creationId xmlns:p14="http://schemas.microsoft.com/office/powerpoint/2010/main" val="3635083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blipFill dpi="0" rotWithShape="1">
              <a:blip r:embed="rId2">
                <a:alphaModFix amt="30000"/>
              </a:blip>
              <a:srcRect/>
              <a:tile tx="0" ty="0" sx="100000" sy="100000" flip="none" algn="ctr"/>
            </a:blip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extrusionH="76200" contourW="12700" prstMaterial="matte">
              <a:bevelT w="152400" h="50800" prst="softRound"/>
              <a:extrusionClr>
                <a:schemeClr val="tx2"/>
              </a:extrusionClr>
              <a:contourClr>
                <a:schemeClr val="bg2"/>
              </a:contourClr>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38100" cmpd="sng">
              <a:solidFill>
                <a:schemeClr val="tx2">
                  <a:lumMod val="25000"/>
                </a:schemeClr>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2"/>
            <a:ext cx="5532328" cy="1922299"/>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50000"/>
              <a:lumOff val="50000"/>
              <a:alpha val="80000"/>
            </a:schemeClr>
          </a:solidFill>
          <a:ln w="9525" cap="sq">
            <a:noFill/>
            <a:miter lim="800000"/>
          </a:ln>
          <a:effectLst/>
        </p:spPr>
        <p:txBody>
          <a:bodyPr vert="horz" lIns="91440" tIns="45720" rIns="91440" bIns="45720" rtlCol="0" anchor="t">
            <a:normAutofit/>
          </a:bodyPr>
          <a:lstStyle>
            <a:lvl1pPr>
              <a:defRPr lang="en-US" sz="3200" dirty="0"/>
            </a:lvl1pPr>
          </a:lstStyle>
          <a:p>
            <a:pPr lvl="0" algn="ctr"/>
            <a:r>
              <a:rPr lang="en-US"/>
              <a:t>Click icon to add picture</a:t>
            </a:r>
            <a:endParaRPr lang="en-US" dirty="0"/>
          </a:p>
        </p:txBody>
      </p:sp>
      <p:sp>
        <p:nvSpPr>
          <p:cNvPr id="4" name="Text Placeholder 3"/>
          <p:cNvSpPr>
            <a:spLocks noGrp="1"/>
          </p:cNvSpPr>
          <p:nvPr>
            <p:ph type="body" sz="half" idx="2"/>
          </p:nvPr>
        </p:nvSpPr>
        <p:spPr>
          <a:xfrm>
            <a:off x="1450329" y="3059600"/>
            <a:ext cx="5524404" cy="2090134"/>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312FC12C-CF43-4DBD-9AB7-2833FF9C053C}" type="datetimeFigureOut">
              <a:rPr lang="en-GB" smtClean="0"/>
              <a:t>18/01/2023</a:t>
            </a:fld>
            <a:endParaRPr lang="en-GB"/>
          </a:p>
        </p:txBody>
      </p:sp>
      <p:sp>
        <p:nvSpPr>
          <p:cNvPr id="6" name="Footer Placeholder 5"/>
          <p:cNvSpPr>
            <a:spLocks noGrp="1"/>
          </p:cNvSpPr>
          <p:nvPr>
            <p:ph type="ftr" sz="quarter" idx="11"/>
          </p:nvPr>
        </p:nvSpPr>
        <p:spPr>
          <a:xfrm>
            <a:off x="1447382" y="318640"/>
            <a:ext cx="5541004" cy="320931"/>
          </a:xfrm>
        </p:spPr>
        <p:txBody>
          <a:bodyPr/>
          <a:lstStyle/>
          <a:p>
            <a:endParaRPr lang="en-GB"/>
          </a:p>
        </p:txBody>
      </p:sp>
      <p:sp>
        <p:nvSpPr>
          <p:cNvPr id="7" name="Slide Number Placeholder 6"/>
          <p:cNvSpPr>
            <a:spLocks noGrp="1"/>
          </p:cNvSpPr>
          <p:nvPr>
            <p:ph type="sldNum" sz="quarter" idx="12"/>
          </p:nvPr>
        </p:nvSpPr>
        <p:spPr/>
        <p:txBody>
          <a:bodyPr/>
          <a:lstStyle/>
          <a:p>
            <a:fld id="{4228115D-CB73-4297-94DA-EC188C143D68}" type="slidenum">
              <a:rPr lang="en-GB" smtClean="0"/>
              <a:t>‹#›</a:t>
            </a:fld>
            <a:endParaRPr lang="en-GB"/>
          </a:p>
        </p:txBody>
      </p:sp>
    </p:spTree>
    <p:extLst>
      <p:ext uri="{BB962C8B-B14F-4D97-AF65-F5344CB8AC3E}">
        <p14:creationId xmlns:p14="http://schemas.microsoft.com/office/powerpoint/2010/main" val="25508955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12FC12C-CF43-4DBD-9AB7-2833FF9C053C}" type="datetimeFigureOut">
              <a:rPr lang="en-GB" smtClean="0"/>
              <a:t>18/01/2023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228115D-CB73-4297-94DA-EC188C143D68}" type="slidenum">
              <a:rPr lang="en-GB" smtClean="0"/>
              <a:t>‹#›</a:t>
            </a:fld>
            <a:endParaRPr lang="en-GB"/>
          </a:p>
        </p:txBody>
      </p:sp>
    </p:spTree>
    <p:extLst>
      <p:ext uri="{BB962C8B-B14F-4D97-AF65-F5344CB8AC3E}">
        <p14:creationId xmlns:p14="http://schemas.microsoft.com/office/powerpoint/2010/main" val="5753262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7052"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518654"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12FC12C-CF43-4DBD-9AB7-2833FF9C053C}" type="datetimeFigureOut">
              <a:rPr lang="en-GB" smtClean="0"/>
              <a:t>18/01/2023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228115D-CB73-4297-94DA-EC188C143D68}" type="slidenum">
              <a:rPr lang="en-GB" smtClean="0"/>
              <a:t>‹#›</a:t>
            </a:fld>
            <a:endParaRPr lang="en-GB"/>
          </a:p>
        </p:txBody>
      </p:sp>
    </p:spTree>
    <p:extLst>
      <p:ext uri="{BB962C8B-B14F-4D97-AF65-F5344CB8AC3E}">
        <p14:creationId xmlns:p14="http://schemas.microsoft.com/office/powerpoint/2010/main" val="4119809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51579" y="804519"/>
            <a:ext cx="9291215" cy="104923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29121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42079"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312FC12C-CF43-4DBD-9AB7-2833FF9C053C}" type="datetimeFigureOut">
              <a:rPr lang="en-GB" smtClean="0"/>
              <a:t>18/01/2023</a:t>
            </a:fld>
            <a:endParaRPr lang="en-GB"/>
          </a:p>
        </p:txBody>
      </p:sp>
      <p:sp>
        <p:nvSpPr>
          <p:cNvPr id="5" name="Footer Placeholder 4"/>
          <p:cNvSpPr>
            <a:spLocks noGrp="1"/>
          </p:cNvSpPr>
          <p:nvPr>
            <p:ph type="ftr" sz="quarter" idx="3"/>
          </p:nvPr>
        </p:nvSpPr>
        <p:spPr>
          <a:xfrm>
            <a:off x="1451579" y="329307"/>
            <a:ext cx="562677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4228115D-CB73-4297-94DA-EC188C143D68}" type="slidenum">
              <a:rPr lang="en-GB" smtClean="0"/>
              <a:t>‹#›</a:t>
            </a:fld>
            <a:endParaRPr lang="en-GB"/>
          </a:p>
        </p:txBody>
      </p:sp>
      <p:sp>
        <p:nvSpPr>
          <p:cNvPr id="9" name="Rectangle 8"/>
          <p:cNvSpPr/>
          <p:nvPr/>
        </p:nvSpPr>
        <p:spPr>
          <a:xfrm>
            <a:off x="0" y="3622291"/>
            <a:ext cx="12192000" cy="2505984"/>
          </a:xfrm>
          <a:prstGeom prst="rect">
            <a:avLst/>
          </a:prstGeom>
          <a:gradFill flip="none" rotWithShape="1">
            <a:gsLst>
              <a:gs pos="0">
                <a:schemeClr val="bg2">
                  <a:alpha val="0"/>
                </a:schemeClr>
              </a:gs>
              <a:gs pos="100000">
                <a:schemeClr val="bg2">
                  <a:alpha val="8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0" name="Picture 9"/>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a:xfrm>
            <a:off x="0" y="6129338"/>
            <a:ext cx="12192000" cy="742950"/>
          </a:xfrm>
          <a:prstGeom prst="rect">
            <a:avLst/>
          </a:prstGeom>
        </p:spPr>
      </p:pic>
      <p:cxnSp>
        <p:nvCxnSpPr>
          <p:cNvPr id="12" name="Straight Connector 11"/>
          <p:cNvCxnSpPr/>
          <p:nvPr/>
        </p:nvCxnSpPr>
        <p:spPr>
          <a:xfrm>
            <a:off x="0" y="6138142"/>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2677596"/>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lnSpc>
          <a:spcPct val="90000"/>
        </a:lnSpc>
        <a:spcBef>
          <a:spcPct val="0"/>
        </a:spcBef>
        <a:buNone/>
        <a:defRPr sz="3200" b="0" i="0" kern="1200" cap="all">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hy.wikipedia.org/wiki/%D5%80%D5%A1%D5%B5%D5%A1%D5%BD%D5%BF%D5%A1%D5%B6"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fif"/><Relationship Id="rId2" Type="http://schemas.openxmlformats.org/officeDocument/2006/relationships/image" Target="../media/image3.jfif"/><Relationship Id="rId1" Type="http://schemas.openxmlformats.org/officeDocument/2006/relationships/slideLayout" Target="../slideLayouts/slideLayout2.xml"/><Relationship Id="rId5" Type="http://schemas.openxmlformats.org/officeDocument/2006/relationships/image" Target="../media/image6.jfif"/><Relationship Id="rId4" Type="http://schemas.openxmlformats.org/officeDocument/2006/relationships/image" Target="../media/image5.jf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38851-6E5F-743E-EE3B-D2ACA764BFB5}"/>
              </a:ext>
            </a:extLst>
          </p:cNvPr>
          <p:cNvSpPr>
            <a:spLocks noGrp="1"/>
          </p:cNvSpPr>
          <p:nvPr>
            <p:ph type="ctrTitle"/>
          </p:nvPr>
        </p:nvSpPr>
        <p:spPr/>
        <p:txBody>
          <a:bodyPr/>
          <a:lstStyle/>
          <a:p>
            <a:r>
              <a:rPr lang="hy-AM" dirty="0"/>
              <a:t>Վանաձոր</a:t>
            </a:r>
            <a:endParaRPr lang="en-GB" dirty="0"/>
          </a:p>
        </p:txBody>
      </p:sp>
      <p:sp>
        <p:nvSpPr>
          <p:cNvPr id="3" name="Subtitle 2">
            <a:extLst>
              <a:ext uri="{FF2B5EF4-FFF2-40B4-BE49-F238E27FC236}">
                <a16:creationId xmlns:a16="http://schemas.microsoft.com/office/drawing/2014/main" id="{2E9756D5-5BBE-9307-1E13-48079CAF579D}"/>
              </a:ext>
            </a:extLst>
          </p:cNvPr>
          <p:cNvSpPr>
            <a:spLocks noGrp="1"/>
          </p:cNvSpPr>
          <p:nvPr>
            <p:ph type="subTitle" idx="1"/>
          </p:nvPr>
        </p:nvSpPr>
        <p:spPr/>
        <p:txBody>
          <a:bodyPr/>
          <a:lstStyle/>
          <a:p>
            <a:r>
              <a:rPr lang="hy-AM" dirty="0"/>
              <a:t>Արեգ տոնոյան</a:t>
            </a:r>
            <a:endParaRPr lang="en-GB" dirty="0"/>
          </a:p>
        </p:txBody>
      </p:sp>
    </p:spTree>
    <p:extLst>
      <p:ext uri="{BB962C8B-B14F-4D97-AF65-F5344CB8AC3E}">
        <p14:creationId xmlns:p14="http://schemas.microsoft.com/office/powerpoint/2010/main" val="6124337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1D4F6-572A-5CAA-2724-2F0A33434A14}"/>
              </a:ext>
            </a:extLst>
          </p:cNvPr>
          <p:cNvSpPr>
            <a:spLocks noGrp="1"/>
          </p:cNvSpPr>
          <p:nvPr>
            <p:ph type="title"/>
          </p:nvPr>
        </p:nvSpPr>
        <p:spPr/>
        <p:txBody>
          <a:bodyPr/>
          <a:lstStyle/>
          <a:p>
            <a:r>
              <a:rPr lang="hy-AM" dirty="0"/>
              <a:t>Վանաձորի Կլիմա</a:t>
            </a:r>
            <a:endParaRPr lang="en-GB" dirty="0"/>
          </a:p>
        </p:txBody>
      </p:sp>
      <p:sp>
        <p:nvSpPr>
          <p:cNvPr id="3" name="Content Placeholder 2">
            <a:extLst>
              <a:ext uri="{FF2B5EF4-FFF2-40B4-BE49-F238E27FC236}">
                <a16:creationId xmlns:a16="http://schemas.microsoft.com/office/drawing/2014/main" id="{9879F2D8-EEF2-5FCC-C056-75261E77AA92}"/>
              </a:ext>
            </a:extLst>
          </p:cNvPr>
          <p:cNvSpPr>
            <a:spLocks noGrp="1"/>
          </p:cNvSpPr>
          <p:nvPr>
            <p:ph idx="1"/>
          </p:nvPr>
        </p:nvSpPr>
        <p:spPr/>
        <p:txBody>
          <a:bodyPr/>
          <a:lstStyle/>
          <a:p>
            <a:pPr algn="l" fontAlgn="base"/>
            <a:r>
              <a:rPr lang="hy-AM" b="0" i="0" dirty="0">
                <a:solidFill>
                  <a:schemeClr val="accent6">
                    <a:lumMod val="40000"/>
                    <a:lumOff val="60000"/>
                  </a:schemeClr>
                </a:solidFill>
                <a:effectLst/>
                <a:latin typeface="Montserrat" panose="00000500000000000000" pitchFamily="2" charset="0"/>
              </a:rPr>
              <a:t>Վանաձորը </a:t>
            </a:r>
            <a:r>
              <a:rPr lang="hy-AM" b="0" i="0" u="none" strike="noStrike" dirty="0">
                <a:solidFill>
                  <a:schemeClr val="accent6">
                    <a:lumMod val="40000"/>
                    <a:lumOff val="60000"/>
                  </a:schemeClr>
                </a:solidFill>
                <a:effectLst/>
                <a:latin typeface="Montserrat" panose="00000500000000000000" pitchFamily="2" charset="0"/>
                <a:hlinkClick r:id="rId2">
                  <a:extLst>
                    <a:ext uri="{A12FA001-AC4F-418D-AE19-62706E023703}">
                      <ahyp:hlinkClr xmlns:ahyp="http://schemas.microsoft.com/office/drawing/2018/hyperlinkcolor" val="tx"/>
                    </a:ext>
                  </a:extLst>
                </a:hlinkClick>
              </a:rPr>
              <a:t>Հայաստանի</a:t>
            </a:r>
            <a:r>
              <a:rPr lang="hy-AM" b="0" i="0" dirty="0">
                <a:solidFill>
                  <a:schemeClr val="accent6">
                    <a:lumMod val="40000"/>
                    <a:lumOff val="60000"/>
                  </a:schemeClr>
                </a:solidFill>
                <a:effectLst/>
                <a:latin typeface="Montserrat" panose="00000500000000000000" pitchFamily="2" charset="0"/>
              </a:rPr>
              <a:t> մեծությամբ երրորդ քաղաքն է: Այն հանդիսանում է Լոռու մարզի մարզկենտրոն և գտնվում է երկրի հյուսիսային մասում:</a:t>
            </a:r>
          </a:p>
          <a:p>
            <a:pPr algn="l" fontAlgn="base"/>
            <a:r>
              <a:rPr lang="hy-AM" b="0" i="0" dirty="0">
                <a:solidFill>
                  <a:schemeClr val="accent6">
                    <a:lumMod val="40000"/>
                    <a:lumOff val="60000"/>
                  </a:schemeClr>
                </a:solidFill>
                <a:effectLst/>
                <a:latin typeface="Montserrat" panose="00000500000000000000" pitchFamily="2" charset="0"/>
              </a:rPr>
              <a:t>Վանաձորի կլիման մեղմ է, բարեխառն: Հունվարի միջին ջերմաստիճանը –4,2 </a:t>
            </a:r>
            <a:r>
              <a:rPr lang="hy-AM" b="0" i="0" baseline="30000" dirty="0">
                <a:solidFill>
                  <a:schemeClr val="accent6">
                    <a:lumMod val="40000"/>
                    <a:lumOff val="60000"/>
                  </a:schemeClr>
                </a:solidFill>
                <a:effectLst/>
                <a:latin typeface="Montserrat" panose="00000500000000000000" pitchFamily="2" charset="0"/>
              </a:rPr>
              <a:t>օ</a:t>
            </a:r>
            <a:r>
              <a:rPr lang="en-GB" b="0" i="0" dirty="0">
                <a:solidFill>
                  <a:schemeClr val="accent6">
                    <a:lumMod val="40000"/>
                    <a:lumOff val="60000"/>
                  </a:schemeClr>
                </a:solidFill>
                <a:effectLst/>
                <a:latin typeface="Montserrat" panose="00000500000000000000" pitchFamily="2" charset="0"/>
              </a:rPr>
              <a:t>C </a:t>
            </a:r>
            <a:r>
              <a:rPr lang="hy-AM" b="0" i="0" dirty="0">
                <a:solidFill>
                  <a:schemeClr val="accent6">
                    <a:lumMod val="40000"/>
                    <a:lumOff val="60000"/>
                  </a:schemeClr>
                </a:solidFill>
                <a:effectLst/>
                <a:latin typeface="Montserrat" panose="00000500000000000000" pitchFamily="2" charset="0"/>
              </a:rPr>
              <a:t>է, հուլիսինը՝ 19,7 </a:t>
            </a:r>
            <a:r>
              <a:rPr lang="hy-AM" b="0" i="0" baseline="30000" dirty="0">
                <a:solidFill>
                  <a:schemeClr val="accent6">
                    <a:lumMod val="40000"/>
                    <a:lumOff val="60000"/>
                  </a:schemeClr>
                </a:solidFill>
                <a:effectLst/>
                <a:latin typeface="Montserrat" panose="00000500000000000000" pitchFamily="2" charset="0"/>
              </a:rPr>
              <a:t>օ</a:t>
            </a:r>
            <a:r>
              <a:rPr lang="en-GB" b="0" i="0" dirty="0">
                <a:solidFill>
                  <a:schemeClr val="accent6">
                    <a:lumMod val="40000"/>
                    <a:lumOff val="60000"/>
                  </a:schemeClr>
                </a:solidFill>
                <a:effectLst/>
                <a:latin typeface="Montserrat" panose="00000500000000000000" pitchFamily="2" charset="0"/>
              </a:rPr>
              <a:t>C, </a:t>
            </a:r>
            <a:r>
              <a:rPr lang="hy-AM" b="0" i="0" dirty="0">
                <a:solidFill>
                  <a:schemeClr val="accent6">
                    <a:lumMod val="40000"/>
                    <a:lumOff val="60000"/>
                  </a:schemeClr>
                </a:solidFill>
                <a:effectLst/>
                <a:latin typeface="Montserrat" panose="00000500000000000000" pitchFamily="2" charset="0"/>
              </a:rPr>
              <a:t>տարեկան տեղումների միջին քանակը՝ 600 մմ: Բնակլիմայական պայմաններն առողջարանային են: Այստեղ կան առողջարանային և վերականգնողական համալիրներ, որտեղ կատարում են բժշկական ծառայություններ:</a:t>
            </a:r>
          </a:p>
          <a:p>
            <a:pPr marL="0" indent="0">
              <a:buNone/>
            </a:pPr>
            <a:endParaRPr lang="hy-AM" dirty="0"/>
          </a:p>
        </p:txBody>
      </p:sp>
    </p:spTree>
    <p:extLst>
      <p:ext uri="{BB962C8B-B14F-4D97-AF65-F5344CB8AC3E}">
        <p14:creationId xmlns:p14="http://schemas.microsoft.com/office/powerpoint/2010/main" val="28590719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D2647-D6B5-3053-F5DE-FC0656426C30}"/>
              </a:ext>
            </a:extLst>
          </p:cNvPr>
          <p:cNvSpPr>
            <a:spLocks noGrp="1"/>
          </p:cNvSpPr>
          <p:nvPr>
            <p:ph type="title"/>
          </p:nvPr>
        </p:nvSpPr>
        <p:spPr/>
        <p:txBody>
          <a:bodyPr/>
          <a:lstStyle/>
          <a:p>
            <a:r>
              <a:rPr lang="hy-AM" dirty="0"/>
              <a:t>Մինչև  վանաձոր անուններ</a:t>
            </a:r>
            <a:endParaRPr lang="en-GB" dirty="0"/>
          </a:p>
        </p:txBody>
      </p:sp>
      <p:sp>
        <p:nvSpPr>
          <p:cNvPr id="3" name="Content Placeholder 2">
            <a:extLst>
              <a:ext uri="{FF2B5EF4-FFF2-40B4-BE49-F238E27FC236}">
                <a16:creationId xmlns:a16="http://schemas.microsoft.com/office/drawing/2014/main" id="{7C0C03F4-359E-DDF2-4753-BE63D24A2224}"/>
              </a:ext>
            </a:extLst>
          </p:cNvPr>
          <p:cNvSpPr>
            <a:spLocks noGrp="1"/>
          </p:cNvSpPr>
          <p:nvPr>
            <p:ph idx="1"/>
          </p:nvPr>
        </p:nvSpPr>
        <p:spPr/>
        <p:txBody>
          <a:bodyPr/>
          <a:lstStyle/>
          <a:p>
            <a:r>
              <a:rPr lang="hy-AM" b="0" i="0" dirty="0">
                <a:solidFill>
                  <a:schemeClr val="accent6">
                    <a:lumMod val="40000"/>
                    <a:lumOff val="60000"/>
                  </a:schemeClr>
                </a:solidFill>
                <a:effectLst/>
                <a:latin typeface="Montserrat" panose="00000500000000000000" pitchFamily="2" charset="0"/>
              </a:rPr>
              <a:t>Նախկինում քաղաքը կոչվել է Ղարաքիլիսա, հետագայում վերանվանվել Կիրովական, այնուհետև՝ Վանաձոր: Միջնադարյան Ղարաքիլիսայի մասին տեղեկություններ համարյա չեն պահպանվել: Միակ վկայությունը Վանաձորի կիրճում գտնվող Պապանի գյուղն է: Այս բնակավայրը Քրիստոսից առաջ </a:t>
            </a:r>
            <a:r>
              <a:rPr lang="en-GB" b="0" i="0" dirty="0">
                <a:solidFill>
                  <a:schemeClr val="accent6">
                    <a:lumMod val="40000"/>
                    <a:lumOff val="60000"/>
                  </a:schemeClr>
                </a:solidFill>
                <a:effectLst/>
                <a:latin typeface="Montserrat" panose="00000500000000000000" pitchFamily="2" charset="0"/>
              </a:rPr>
              <a:t>II </a:t>
            </a:r>
            <a:r>
              <a:rPr lang="hy-AM" b="0" i="0" dirty="0">
                <a:solidFill>
                  <a:schemeClr val="accent6">
                    <a:lumMod val="40000"/>
                    <a:lumOff val="60000"/>
                  </a:schemeClr>
                </a:solidFill>
                <a:effectLst/>
                <a:latin typeface="Montserrat" panose="00000500000000000000" pitchFamily="2" charset="0"/>
              </a:rPr>
              <a:t>դ. եղել է Մեծ Հայքի, իսկ </a:t>
            </a:r>
            <a:r>
              <a:rPr lang="en-GB" b="0" i="0" dirty="0">
                <a:solidFill>
                  <a:schemeClr val="accent6">
                    <a:lumMod val="40000"/>
                    <a:lumOff val="60000"/>
                  </a:schemeClr>
                </a:solidFill>
                <a:effectLst/>
                <a:latin typeface="Montserrat" panose="00000500000000000000" pitchFamily="2" charset="0"/>
              </a:rPr>
              <a:t>X </a:t>
            </a:r>
            <a:r>
              <a:rPr lang="hy-AM" b="0" i="0" dirty="0">
                <a:solidFill>
                  <a:schemeClr val="accent6">
                    <a:lumMod val="40000"/>
                    <a:lumOff val="60000"/>
                  </a:schemeClr>
                </a:solidFill>
                <a:effectLst/>
                <a:latin typeface="Montserrat" panose="00000500000000000000" pitchFamily="2" charset="0"/>
              </a:rPr>
              <a:t>դ.՝ Կյուրիկյան թագավորության կազմում:</a:t>
            </a:r>
            <a:endParaRPr lang="en-GB" dirty="0">
              <a:solidFill>
                <a:schemeClr val="accent6">
                  <a:lumMod val="40000"/>
                  <a:lumOff val="60000"/>
                </a:schemeClr>
              </a:solidFill>
            </a:endParaRPr>
          </a:p>
        </p:txBody>
      </p:sp>
    </p:spTree>
    <p:extLst>
      <p:ext uri="{BB962C8B-B14F-4D97-AF65-F5344CB8AC3E}">
        <p14:creationId xmlns:p14="http://schemas.microsoft.com/office/powerpoint/2010/main" val="19497900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10D33-98A5-BEEA-3529-2D77E10C9978}"/>
              </a:ext>
            </a:extLst>
          </p:cNvPr>
          <p:cNvSpPr>
            <a:spLocks noGrp="1"/>
          </p:cNvSpPr>
          <p:nvPr>
            <p:ph type="title"/>
          </p:nvPr>
        </p:nvSpPr>
        <p:spPr/>
        <p:txBody>
          <a:bodyPr/>
          <a:lstStyle/>
          <a:p>
            <a:r>
              <a:rPr lang="hy-AM" dirty="0"/>
              <a:t>Որտեղից են եկեել վանաձորի բնակիչները</a:t>
            </a:r>
            <a:endParaRPr lang="en-GB" dirty="0"/>
          </a:p>
        </p:txBody>
      </p:sp>
      <p:sp>
        <p:nvSpPr>
          <p:cNvPr id="3" name="Content Placeholder 2">
            <a:extLst>
              <a:ext uri="{FF2B5EF4-FFF2-40B4-BE49-F238E27FC236}">
                <a16:creationId xmlns:a16="http://schemas.microsoft.com/office/drawing/2014/main" id="{3D556FAE-3813-CE76-D493-B8EC50E850C0}"/>
              </a:ext>
            </a:extLst>
          </p:cNvPr>
          <p:cNvSpPr>
            <a:spLocks noGrp="1"/>
          </p:cNvSpPr>
          <p:nvPr>
            <p:ph idx="1"/>
          </p:nvPr>
        </p:nvSpPr>
        <p:spPr/>
        <p:txBody>
          <a:bodyPr/>
          <a:lstStyle/>
          <a:p>
            <a:r>
              <a:rPr lang="hy-AM" b="0" i="0" dirty="0">
                <a:solidFill>
                  <a:schemeClr val="accent6">
                    <a:lumMod val="40000"/>
                    <a:lumOff val="60000"/>
                  </a:schemeClr>
                </a:solidFill>
                <a:effectLst/>
                <a:latin typeface="Montserrat" panose="00000500000000000000" pitchFamily="2" charset="0"/>
              </a:rPr>
              <a:t>Քաղաքի ձևավորմանն ու զարգացմանը նպաստել է Թիֆլիս-Կիրովական-Լենինական երկաթուղու կայարանի, փոստատան և իջևանատների կառուցումը: Վանաձորում բնակություն են հաստատել Արևմտյան Հայաստանի Կարս, Արդահան, Բայազետ, Երզրում քաղաքներից գաղթած ընտանիքներ:</a:t>
            </a:r>
            <a:endParaRPr lang="en-GB" dirty="0">
              <a:solidFill>
                <a:schemeClr val="accent6">
                  <a:lumMod val="40000"/>
                  <a:lumOff val="60000"/>
                </a:schemeClr>
              </a:solidFill>
            </a:endParaRPr>
          </a:p>
        </p:txBody>
      </p:sp>
    </p:spTree>
    <p:extLst>
      <p:ext uri="{BB962C8B-B14F-4D97-AF65-F5344CB8AC3E}">
        <p14:creationId xmlns:p14="http://schemas.microsoft.com/office/powerpoint/2010/main" val="28536741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08A96-99F4-FCFD-75D1-29A9C75F8994}"/>
              </a:ext>
            </a:extLst>
          </p:cNvPr>
          <p:cNvSpPr>
            <a:spLocks noGrp="1"/>
          </p:cNvSpPr>
          <p:nvPr>
            <p:ph type="title"/>
          </p:nvPr>
        </p:nvSpPr>
        <p:spPr/>
        <p:txBody>
          <a:bodyPr/>
          <a:lstStyle/>
          <a:p>
            <a:r>
              <a:rPr lang="hy-AM" dirty="0"/>
              <a:t>Ինչով է հզոր վանաձորը</a:t>
            </a:r>
            <a:endParaRPr lang="en-GB" dirty="0"/>
          </a:p>
        </p:txBody>
      </p:sp>
      <p:sp>
        <p:nvSpPr>
          <p:cNvPr id="3" name="Content Placeholder 2">
            <a:extLst>
              <a:ext uri="{FF2B5EF4-FFF2-40B4-BE49-F238E27FC236}">
                <a16:creationId xmlns:a16="http://schemas.microsoft.com/office/drawing/2014/main" id="{C92688F1-04B8-DB86-4806-EB0711D972C9}"/>
              </a:ext>
            </a:extLst>
          </p:cNvPr>
          <p:cNvSpPr>
            <a:spLocks noGrp="1"/>
          </p:cNvSpPr>
          <p:nvPr>
            <p:ph idx="1"/>
          </p:nvPr>
        </p:nvSpPr>
        <p:spPr>
          <a:xfrm>
            <a:off x="1451579" y="2015732"/>
            <a:ext cx="9291215" cy="4037749"/>
          </a:xfrm>
        </p:spPr>
        <p:txBody>
          <a:bodyPr>
            <a:normAutofit/>
          </a:bodyPr>
          <a:lstStyle/>
          <a:p>
            <a:pPr algn="l" fontAlgn="base"/>
            <a:r>
              <a:rPr lang="hy-AM" b="0" i="0" dirty="0">
                <a:solidFill>
                  <a:schemeClr val="accent6">
                    <a:lumMod val="40000"/>
                    <a:lumOff val="60000"/>
                  </a:schemeClr>
                </a:solidFill>
                <a:effectLst/>
                <a:latin typeface="Montserrat" panose="00000500000000000000" pitchFamily="2" charset="0"/>
              </a:rPr>
              <a:t>Քաղաքն ունի զարգացած հզոր արդյունաբերություն, հարուստ է բնական շինանյութերով՝ բազալտ, տուֆ, գիպս, կավ, շինարարական ավազ, ծծմբարջասպի պաշարներ:</a:t>
            </a:r>
          </a:p>
          <a:p>
            <a:pPr algn="l" fontAlgn="base"/>
            <a:r>
              <a:rPr lang="hy-AM" b="0" i="0" dirty="0">
                <a:solidFill>
                  <a:schemeClr val="accent6">
                    <a:lumMod val="40000"/>
                    <a:lumOff val="60000"/>
                  </a:schemeClr>
                </a:solidFill>
                <a:effectLst/>
                <a:latin typeface="Montserrat" panose="00000500000000000000" pitchFamily="2" charset="0"/>
              </a:rPr>
              <a:t>Վանաձորն ունի մետաղահատ հաստոցների, մեխանիկական, էլեկտրական սարքավորումների գործարաններ, կարի, տրիկոտաժի, կոշիկի, կահույքի ֆաբրիկաներ, մսի, հացի, կաթի եւ կաթնամթերքի, պահածոների գործարաններ, երկաթբետոնյա կոնստրուկցիաների, շինարարական իրերի, ինչպես նաև թանկարժեք քարերի մշակման համար նախատեսված հաստոցների եւ սարքավորումների արտադրություններ: Այստեղ արտադրվում են քիմիական մանրաթել, ազոտաթթու, կալցիումի կարբիդ, մելամին եւ այլն:</a:t>
            </a:r>
          </a:p>
          <a:p>
            <a:endParaRPr lang="en-GB" dirty="0"/>
          </a:p>
        </p:txBody>
      </p:sp>
    </p:spTree>
    <p:extLst>
      <p:ext uri="{BB962C8B-B14F-4D97-AF65-F5344CB8AC3E}">
        <p14:creationId xmlns:p14="http://schemas.microsoft.com/office/powerpoint/2010/main" val="31332961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EAF9C-C3D6-3353-3A6B-16BF6DBFC110}"/>
              </a:ext>
            </a:extLst>
          </p:cNvPr>
          <p:cNvSpPr>
            <a:spLocks noGrp="1"/>
          </p:cNvSpPr>
          <p:nvPr>
            <p:ph type="title"/>
          </p:nvPr>
        </p:nvSpPr>
        <p:spPr/>
        <p:txBody>
          <a:bodyPr/>
          <a:lstStyle/>
          <a:p>
            <a:r>
              <a:rPr lang="hy-AM" dirty="0"/>
              <a:t>Պատկերներ վանաձորից</a:t>
            </a:r>
            <a:endParaRPr lang="en-GB" dirty="0"/>
          </a:p>
        </p:txBody>
      </p:sp>
      <p:pic>
        <p:nvPicPr>
          <p:cNvPr id="5" name="Content Placeholder 4">
            <a:extLst>
              <a:ext uri="{FF2B5EF4-FFF2-40B4-BE49-F238E27FC236}">
                <a16:creationId xmlns:a16="http://schemas.microsoft.com/office/drawing/2014/main" id="{40F98CA8-7C52-3F95-95CC-AC3E0D6197F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49206" y="1853754"/>
            <a:ext cx="2543175" cy="1800225"/>
          </a:xfrm>
        </p:spPr>
      </p:pic>
      <p:pic>
        <p:nvPicPr>
          <p:cNvPr id="7" name="Picture 6">
            <a:extLst>
              <a:ext uri="{FF2B5EF4-FFF2-40B4-BE49-F238E27FC236}">
                <a16:creationId xmlns:a16="http://schemas.microsoft.com/office/drawing/2014/main" id="{99BA8D12-E5A3-AD52-89F7-36C4932E2B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2381" y="2730054"/>
            <a:ext cx="2466975" cy="1847850"/>
          </a:xfrm>
          <a:prstGeom prst="rect">
            <a:avLst/>
          </a:prstGeom>
        </p:spPr>
      </p:pic>
      <p:pic>
        <p:nvPicPr>
          <p:cNvPr id="9" name="Picture 8">
            <a:extLst>
              <a:ext uri="{FF2B5EF4-FFF2-40B4-BE49-F238E27FC236}">
                <a16:creationId xmlns:a16="http://schemas.microsoft.com/office/drawing/2014/main" id="{169F11A5-4C16-877A-048C-5A8AA6001E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59356" y="3571530"/>
            <a:ext cx="2619375" cy="1743075"/>
          </a:xfrm>
          <a:prstGeom prst="rect">
            <a:avLst/>
          </a:prstGeom>
        </p:spPr>
      </p:pic>
      <p:pic>
        <p:nvPicPr>
          <p:cNvPr id="11" name="Picture 10">
            <a:extLst>
              <a:ext uri="{FF2B5EF4-FFF2-40B4-BE49-F238E27FC236}">
                <a16:creationId xmlns:a16="http://schemas.microsoft.com/office/drawing/2014/main" id="{9065A2FD-0719-2683-8BBB-A237C843765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78731" y="4438305"/>
            <a:ext cx="2609850" cy="1752600"/>
          </a:xfrm>
          <a:prstGeom prst="rect">
            <a:avLst/>
          </a:prstGeom>
        </p:spPr>
      </p:pic>
    </p:spTree>
    <p:extLst>
      <p:ext uri="{BB962C8B-B14F-4D97-AF65-F5344CB8AC3E}">
        <p14:creationId xmlns:p14="http://schemas.microsoft.com/office/powerpoint/2010/main" val="245864378"/>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9D5"/>
      </a:lt2>
      <a:accent1>
        <a:srgbClr val="FB8C29"/>
      </a:accent1>
      <a:accent2>
        <a:srgbClr val="F2C351"/>
      </a:accent2>
      <a:accent3>
        <a:srgbClr val="D0CBA5"/>
      </a:accent3>
      <a:accent4>
        <a:srgbClr val="A2C476"/>
      </a:accent4>
      <a:accent5>
        <a:srgbClr val="57C293"/>
      </a:accent5>
      <a:accent6>
        <a:srgbClr val="06BFDE"/>
      </a:accent6>
      <a:hlink>
        <a:srgbClr val="FBAE29"/>
      </a:hlink>
      <a:folHlink>
        <a:srgbClr val="EDC47E"/>
      </a:folHlink>
    </a:clrScheme>
    <a:fontScheme name="Gallery">
      <a:majorFont>
        <a:latin typeface="Rockwell" panose="020606030202050204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BB5F5D82-B5E9-469E-A815-C655ED4AF243}"/>
    </a:ext>
  </a:extLst>
</a:theme>
</file>

<file path=docProps/app.xml><?xml version="1.0" encoding="utf-8"?>
<Properties xmlns="http://schemas.openxmlformats.org/officeDocument/2006/extended-properties" xmlns:vt="http://schemas.openxmlformats.org/officeDocument/2006/docPropsVTypes">
  <Template>Gallery</Template>
  <TotalTime>23</TotalTime>
  <Words>259</Words>
  <Application>Microsoft Office PowerPoint</Application>
  <PresentationFormat>Widescreen</PresentationFormat>
  <Paragraphs>13</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Montserrat</vt:lpstr>
      <vt:lpstr>Rockwell</vt:lpstr>
      <vt:lpstr>Gallery</vt:lpstr>
      <vt:lpstr>Վանաձոր</vt:lpstr>
      <vt:lpstr>Վանաձորի Կլիմա</vt:lpstr>
      <vt:lpstr>Մինչև  վանաձոր անուններ</vt:lpstr>
      <vt:lpstr>Որտեղից են եկեել վանաձորի բնակիչները</vt:lpstr>
      <vt:lpstr>Ինչով է հզոր վանաձորը</vt:lpstr>
      <vt:lpstr>Պատկերներ վանաձորից</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Վանաձոր</dc:title>
  <dc:creator>Lilit Gevorgyan</dc:creator>
  <cp:lastModifiedBy>Lilit Gevorgyan</cp:lastModifiedBy>
  <cp:revision>1</cp:revision>
  <dcterms:created xsi:type="dcterms:W3CDTF">2023-01-18T06:17:43Z</dcterms:created>
  <dcterms:modified xsi:type="dcterms:W3CDTF">2023-01-18T06:41:38Z</dcterms:modified>
</cp:coreProperties>
</file>